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3"/>
  </p:notesMasterIdLst>
  <p:sldIdLst>
    <p:sldId id="256" r:id="rId2"/>
    <p:sldId id="257" r:id="rId3"/>
    <p:sldId id="258" r:id="rId4"/>
    <p:sldId id="267" r:id="rId5"/>
    <p:sldId id="264" r:id="rId6"/>
    <p:sldId id="261" r:id="rId7"/>
    <p:sldId id="262" r:id="rId8"/>
    <p:sldId id="268" r:id="rId9"/>
    <p:sldId id="266" r:id="rId10"/>
    <p:sldId id="263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7" autoAdjust="0"/>
    <p:restoredTop sz="89464" autoAdjust="0"/>
  </p:normalViewPr>
  <p:slideViewPr>
    <p:cSldViewPr snapToGrid="0">
      <p:cViewPr varScale="1">
        <p:scale>
          <a:sx n="76" d="100"/>
          <a:sy n="76" d="100"/>
        </p:scale>
        <p:origin x="94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gif>
</file>

<file path=ppt/media/image10.png>
</file>

<file path=ppt/media/image11.gif>
</file>

<file path=ppt/media/image12.jpg>
</file>

<file path=ppt/media/image13.jpg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6.png>
</file>

<file path=ppt/media/image7.jpg>
</file>

<file path=ppt/media/image8.jpg>
</file>

<file path=ppt/media/image9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7B0FA-7CF9-4732-BB8E-9DADD3306F5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2DA74C-1656-440E-BFDC-08AFF1F15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60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lvl="2"/>
                <a:r>
                  <a:rPr lang="en-US" i="1" dirty="0">
                    <a:solidFill>
                      <a:schemeClr val="tx2"/>
                    </a:solidFill>
                  </a:rPr>
                  <a:t>Reward from the state and value of current state-action pair update the value of the previous state-action pair.</a:t>
                </a:r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dirty="0" smtClean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α</m:t>
                    </m:r>
                  </m:oMath>
                </a14:m>
                <a:r>
                  <a:rPr lang="en-US" i="1" dirty="0">
                    <a:solidFill>
                      <a:schemeClr val="tx2"/>
                    </a:solidFill>
                  </a:rPr>
                  <a:t> – “learning rate”: weighting of update change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 dirty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𝛾</m:t>
                    </m:r>
                  </m:oMath>
                </a14:m>
                <a:r>
                  <a:rPr lang="en-US" i="1" dirty="0">
                    <a:solidFill>
                      <a:schemeClr val="tx2"/>
                    </a:solidFill>
                  </a:rPr>
                  <a:t> – “discounting factor”: weighting of state-action pair value against reward</a:t>
                </a: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lvl="2"/>
                <a:r>
                  <a:rPr lang="en-US" i="1" dirty="0">
                    <a:solidFill>
                      <a:schemeClr val="tx2"/>
                    </a:solidFill>
                  </a:rPr>
                  <a:t>Reward from the state and value of current state-action pair update the value of the previous state-action pair.</a:t>
                </a:r>
              </a:p>
              <a:p>
                <a:pPr lvl="2"/>
                <a:r>
                  <a:rPr lang="el-GR" i="0" dirty="0">
                    <a:solidFill>
                      <a:schemeClr val="tx2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"α</a:t>
                </a:r>
                <a:r>
                  <a:rPr lang="en-US" i="0" dirty="0">
                    <a:solidFill>
                      <a:schemeClr val="tx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"</a:t>
                </a:r>
                <a:r>
                  <a:rPr lang="en-US" i="1" dirty="0">
                    <a:solidFill>
                      <a:schemeClr val="tx2"/>
                    </a:solidFill>
                  </a:rPr>
                  <a:t> – “learning rate”: weighting of update change</a:t>
                </a:r>
              </a:p>
              <a:p>
                <a:pPr lvl="2"/>
                <a:r>
                  <a:rPr lang="en-US" i="0" dirty="0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𝛾</a:t>
                </a:r>
                <a:r>
                  <a:rPr lang="en-US" i="1" dirty="0">
                    <a:solidFill>
                      <a:schemeClr val="tx2"/>
                    </a:solidFill>
                  </a:rPr>
                  <a:t> – “discounting factor”: weighting of state-action pair value against reward</a:t>
                </a:r>
                <a:endParaRPr lang="en-US" dirty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2DA74C-1656-440E-BFDC-08AFF1F156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404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10x10 world</a:t>
            </a:r>
          </a:p>
          <a:p>
            <a:r>
              <a:rPr lang="en-US" dirty="0"/>
              <a:t>4 </a:t>
            </a:r>
            <a:r>
              <a:rPr lang="en-US" dirty="0" err="1"/>
              <a:t>dir</a:t>
            </a:r>
            <a:r>
              <a:rPr lang="en-US" dirty="0"/>
              <a:t> + stop = 5 act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2DA74C-1656-440E-BFDC-08AFF1F156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84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Q-table bootstrapped to avoid walls and move toward goal…</a:t>
            </a:r>
          </a:p>
          <a:p>
            <a:r>
              <a:rPr lang="en-US" dirty="0"/>
              <a:t>Epsilon made dependent upon result of previous episode (large if time-out, small if crash)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2DA74C-1656-440E-BFDC-08AFF1F156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441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I wrote a script to create the optimal Q-table based upon the state-parameters and it is not perfect, because the agent avoids the moving obstacles too much and can end up stuck where it will then be hit by a moving obstacle, therefore, I have decided to change the state-parameters to include the velocity of the moving obstacles as well.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2DA74C-1656-440E-BFDC-08AFF1F156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181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02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966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419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68301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9960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775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271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050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0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079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917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54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91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6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51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27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157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0B38E02-FF79-499C-9B3F-10E3968646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A8168BF-A0EC-4DCC-BC24-D69315F02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5833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A6372-3A82-4B17-A758-FB8297C9BC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758" y="1150631"/>
            <a:ext cx="11434483" cy="182880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C000"/>
                </a:solidFill>
              </a:rPr>
              <a:t>Autonomous Car in City-Maze (Game) 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>
                <a:solidFill>
                  <a:srgbClr val="FFC000"/>
                </a:solidFill>
              </a:rPr>
              <a:t>with Q-Learning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28D8CF-F8DD-4473-91E6-5FEB3300EE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67554"/>
            <a:ext cx="9144000" cy="2849787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>
                <a:solidFill>
                  <a:schemeClr val="tx2"/>
                </a:solidFill>
              </a:rPr>
              <a:t>David A Smart</a:t>
            </a:r>
          </a:p>
          <a:p>
            <a:r>
              <a:rPr lang="en-US" dirty="0">
                <a:solidFill>
                  <a:schemeClr val="tx2"/>
                </a:solidFill>
              </a:rPr>
              <a:t>ENPM 808F – Robot Learning</a:t>
            </a:r>
          </a:p>
          <a:p>
            <a:r>
              <a:rPr lang="en-US" dirty="0">
                <a:solidFill>
                  <a:schemeClr val="tx2"/>
                </a:solidFill>
              </a:rPr>
              <a:t>Term Project</a:t>
            </a:r>
          </a:p>
          <a:p>
            <a:r>
              <a:rPr lang="en-US" dirty="0">
                <a:solidFill>
                  <a:schemeClr val="tx2"/>
                </a:solidFill>
              </a:rPr>
              <a:t>12/4/2017 - 8:40PM </a:t>
            </a:r>
          </a:p>
        </p:txBody>
      </p:sp>
    </p:spTree>
    <p:extLst>
      <p:ext uri="{BB962C8B-B14F-4D97-AF65-F5344CB8AC3E}">
        <p14:creationId xmlns:p14="http://schemas.microsoft.com/office/powerpoint/2010/main" val="1887527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95C6-556A-4C09-BE5F-9B829938D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57425"/>
            <a:ext cx="10353762" cy="970450"/>
          </a:xfrm>
        </p:spPr>
        <p:txBody>
          <a:bodyPr/>
          <a:lstStyle/>
          <a:p>
            <a:r>
              <a:rPr lang="en-US" dirty="0"/>
              <a:t>References: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05F0E0-4B85-4EFA-B217-AB4838A4F3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5549" y="1512277"/>
                <a:ext cx="5029200" cy="5029200"/>
              </a:xfrm>
              <a:ln>
                <a:solidFill>
                  <a:schemeClr val="tx2"/>
                </a:solidFill>
              </a:ln>
            </p:spPr>
            <p:txBody>
              <a:bodyPr>
                <a:normAutofit fontScale="92500" lnSpcReduction="10000"/>
              </a:bodyPr>
              <a:lstStyle/>
              <a:p>
                <a:pPr marL="450000" lvl="1" indent="0">
                  <a:buSzPct val="100000"/>
                  <a:buNone/>
                </a:pPr>
                <a:r>
                  <a:rPr lang="en-US" sz="2200" dirty="0">
                    <a:solidFill>
                      <a:srgbClr val="FFC000"/>
                    </a:solidFill>
                  </a:rPr>
                  <a:t>Previous Works</a:t>
                </a:r>
              </a:p>
              <a:p>
                <a:pPr marL="450000" lvl="1" indent="0">
                  <a:buSzPct val="100000"/>
                  <a:buNone/>
                </a:pPr>
                <a:endParaRPr lang="en-US" sz="2200" dirty="0">
                  <a:solidFill>
                    <a:srgbClr val="FFC000"/>
                  </a:solidFill>
                </a:endParaRP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900" dirty="0"/>
                  <a:t>Deep Neural Networks vs. Table </a:t>
                </a: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900" dirty="0"/>
                  <a:t>Fixed </a:t>
                </a:r>
                <a:r>
                  <a:rPr lang="el-GR" sz="1900" dirty="0">
                    <a:solidFill>
                      <a:schemeClr val="tx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ε</a:t>
                </a:r>
                <a:r>
                  <a:rPr lang="en-US" sz="1900" dirty="0">
                    <a:solidFill>
                      <a:schemeClr val="tx2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sz="1900" dirty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α</m:t>
                    </m:r>
                    <m:r>
                      <a:rPr lang="el-GR" sz="1900" i="1" dirty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en-US" sz="1900" dirty="0">
                    <a:solidFill>
                      <a:schemeClr val="tx2"/>
                    </a:solidFill>
                  </a:rPr>
                  <a:t>, and </a:t>
                </a:r>
                <a14:m>
                  <m:oMath xmlns:m="http://schemas.openxmlformats.org/officeDocument/2006/math">
                    <m:r>
                      <a:rPr lang="en-US" sz="1900" i="1" dirty="0">
                        <a:solidFill>
                          <a:schemeClr val="tx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𝛾</m:t>
                    </m:r>
                  </m:oMath>
                </a14:m>
                <a:r>
                  <a:rPr lang="en-US" sz="1900" dirty="0">
                    <a:solidFill>
                      <a:schemeClr val="tx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endParaRPr lang="en-US" sz="1900" dirty="0">
                  <a:solidFill>
                    <a:schemeClr val="tx2"/>
                  </a:solidFill>
                </a:endParaRP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endParaRPr lang="en-US" sz="1500" dirty="0"/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900" dirty="0"/>
                  <a:t>Typical Maze</a:t>
                </a:r>
              </a:p>
              <a:p>
                <a:pPr marL="1098900" lvl="2" indent="-342900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700" dirty="0"/>
                  <a:t>single pathway to goal</a:t>
                </a:r>
              </a:p>
              <a:p>
                <a:pPr marL="1098900" lvl="2" indent="-342900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700" dirty="0"/>
                  <a:t>goal on perimeter of maze</a:t>
                </a:r>
              </a:p>
              <a:p>
                <a:pPr marL="1098900" lvl="2" indent="-342900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700" dirty="0"/>
                  <a:t>retrained for each maze</a:t>
                </a: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endParaRPr lang="en-US" sz="1500" dirty="0"/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900" dirty="0"/>
                  <a:t>Grid-world “maze” </a:t>
                </a:r>
              </a:p>
              <a:p>
                <a:pPr lvl="2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800" dirty="0"/>
                  <a:t> </a:t>
                </a:r>
                <a:r>
                  <a:rPr lang="en-US" sz="1700" dirty="0"/>
                  <a:t>multiple paths to goal</a:t>
                </a:r>
              </a:p>
              <a:p>
                <a:pPr lvl="2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700" dirty="0"/>
                  <a:t> goal within maze</a:t>
                </a:r>
              </a:p>
              <a:p>
                <a:pPr lvl="2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700" dirty="0"/>
                  <a:t> retrained for each maze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05F0E0-4B85-4EFA-B217-AB4838A4F3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5549" y="1512277"/>
                <a:ext cx="5029200" cy="5029200"/>
              </a:xfrm>
              <a:blipFill>
                <a:blip r:embed="rId2"/>
                <a:stretch>
                  <a:fillRect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1B8AC9B1-8E16-4C22-B840-9F1D737EEE81}"/>
              </a:ext>
            </a:extLst>
          </p:cNvPr>
          <p:cNvSpPr/>
          <p:nvPr/>
        </p:nvSpPr>
        <p:spPr>
          <a:xfrm>
            <a:off x="6577253" y="1512277"/>
            <a:ext cx="5029200" cy="1723549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>
            <a:spAutoFit/>
          </a:bodyPr>
          <a:lstStyle/>
          <a:p>
            <a:pPr marL="450000" lvl="1" indent="0">
              <a:buSzPct val="100000"/>
              <a:buNone/>
            </a:pPr>
            <a:r>
              <a:rPr lang="en-US" sz="2000" dirty="0">
                <a:solidFill>
                  <a:srgbClr val="FFC000"/>
                </a:solidFill>
              </a:rPr>
              <a:t>Previous Works Continued …</a:t>
            </a:r>
          </a:p>
          <a:p>
            <a:pPr marL="450000" lvl="1" indent="0">
              <a:buSzPct val="100000"/>
              <a:buNone/>
            </a:pPr>
            <a:endParaRPr lang="en-US" sz="2000" dirty="0">
              <a:solidFill>
                <a:srgbClr val="FFC000"/>
              </a:solidFill>
            </a:endParaRPr>
          </a:p>
          <a:p>
            <a:pPr marL="800100" lvl="1" indent="-342900"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2"/>
                </a:solidFill>
              </a:rPr>
              <a:t>Circuit Racing</a:t>
            </a:r>
          </a:p>
          <a:p>
            <a:pPr marL="1257300" lvl="2" indent="-342900"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2"/>
                </a:solidFill>
              </a:rPr>
              <a:t>realistic driving controls</a:t>
            </a:r>
          </a:p>
          <a:p>
            <a:pPr marL="1257300" lvl="2" indent="-342900"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2"/>
                </a:solidFill>
              </a:rPr>
              <a:t>Video-image processing</a:t>
            </a:r>
          </a:p>
          <a:p>
            <a:pPr marL="1257300" lvl="2" indent="-342900">
              <a:buSzPct val="100000"/>
              <a:buFont typeface="Wingdings" panose="05000000000000000000" pitchFamily="2" charset="2"/>
              <a:buChar char="v"/>
            </a:pP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DA1C14-34F0-4EE6-9DCE-A71EB725322E}"/>
              </a:ext>
            </a:extLst>
          </p:cNvPr>
          <p:cNvSpPr/>
          <p:nvPr/>
        </p:nvSpPr>
        <p:spPr>
          <a:xfrm>
            <a:off x="6577253" y="3756099"/>
            <a:ext cx="5029200" cy="2785378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lvl="1">
              <a:buSzPct val="100000"/>
            </a:pPr>
            <a:r>
              <a:rPr lang="en-US" sz="2000" dirty="0">
                <a:solidFill>
                  <a:srgbClr val="FFC000"/>
                </a:solidFill>
              </a:rPr>
              <a:t>My Problem</a:t>
            </a:r>
          </a:p>
          <a:p>
            <a:pPr lvl="1">
              <a:buSzPct val="100000"/>
            </a:pPr>
            <a:endParaRPr lang="en-US" sz="2000" dirty="0">
              <a:solidFill>
                <a:srgbClr val="FFC000"/>
              </a:solidFill>
            </a:endParaRPr>
          </a:p>
          <a:p>
            <a:pPr marL="800100" lvl="1" indent="-342900"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2"/>
                </a:solidFill>
              </a:rPr>
              <a:t>Grid-world “maze”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</a:p>
          <a:p>
            <a:pPr marL="1257300" lvl="2" indent="-342900"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2"/>
                </a:solidFill>
              </a:rPr>
              <a:t>multiple paths to goal</a:t>
            </a:r>
          </a:p>
          <a:p>
            <a:pPr marL="1257300" lvl="2" indent="-342900"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2"/>
                </a:solidFill>
              </a:rPr>
              <a:t>goal within maze</a:t>
            </a:r>
          </a:p>
          <a:p>
            <a:pPr marL="1257300" lvl="2" indent="-342900"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2"/>
                </a:solidFill>
              </a:rPr>
              <a:t>moving obstacles (&amp; more)</a:t>
            </a:r>
          </a:p>
          <a:p>
            <a:pPr marL="1257300" lvl="2" indent="-342900"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2"/>
                </a:solidFill>
              </a:rPr>
              <a:t>general to all mazes.</a:t>
            </a:r>
          </a:p>
          <a:p>
            <a:pPr marL="742950" lvl="1" indent="-285750">
              <a:buSzPct val="100000"/>
              <a:buFont typeface="Wingdings" panose="05000000000000000000" pitchFamily="2" charset="2"/>
              <a:buChar char="v"/>
            </a:pPr>
            <a:endParaRPr lang="en-US" sz="1500" dirty="0"/>
          </a:p>
          <a:p>
            <a:pPr marL="800100" lvl="1" indent="-342900">
              <a:buSzPct val="100000"/>
              <a:buFont typeface="Wingdings" panose="05000000000000000000" pitchFamily="2" charset="2"/>
              <a:buChar char="v"/>
            </a:pPr>
            <a:r>
              <a:rPr lang="en-US" b="1" i="1" dirty="0">
                <a:solidFill>
                  <a:srgbClr val="FFC000"/>
                </a:solidFill>
              </a:rPr>
              <a:t>I did not reference anyone’s work</a:t>
            </a:r>
          </a:p>
          <a:p>
            <a:pPr marL="800100" lvl="1" indent="-342900">
              <a:buSzPct val="100000"/>
              <a:buFont typeface="Wingdings" panose="05000000000000000000" pitchFamily="2" charset="2"/>
              <a:buChar char="v"/>
            </a:pPr>
            <a:endParaRPr lang="en-US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155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95C6-556A-4C09-BE5F-9B829938D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10353762" cy="5595258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486911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F1FF7-05F6-402C-A0BB-91D1DF5B6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23222"/>
            <a:ext cx="10353762" cy="970450"/>
          </a:xfrm>
        </p:spPr>
        <p:txBody>
          <a:bodyPr/>
          <a:lstStyle/>
          <a:p>
            <a:r>
              <a:rPr lang="en-US" dirty="0"/>
              <a:t>Introduction: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93FDF2-E677-4748-9C1F-A77DDD7DFB4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13795" y="1732449"/>
                <a:ext cx="10353762" cy="4515951"/>
              </a:xfrm>
              <a:ln>
                <a:solidFill>
                  <a:schemeClr val="tx2"/>
                </a:solidFill>
              </a:ln>
            </p:spPr>
            <p:txBody>
              <a:bodyPr>
                <a:normAutofit/>
              </a:bodyPr>
              <a:lstStyle/>
              <a:p>
                <a:pPr>
                  <a:buSzPct val="100000"/>
                  <a:buFont typeface="Wingdings" panose="05000000000000000000" pitchFamily="2" charset="2"/>
                  <a:buChar char="v"/>
                </a:pPr>
                <a:endParaRPr lang="en-US" dirty="0">
                  <a:solidFill>
                    <a:schemeClr val="tx2"/>
                  </a:solidFill>
                </a:endParaRPr>
              </a:p>
              <a:p>
                <a:pPr>
                  <a:buSzPct val="100000"/>
                  <a:buFont typeface="Wingdings" panose="05000000000000000000" pitchFamily="2" charset="2"/>
                  <a:buChar char="v"/>
                </a:pPr>
                <a:r>
                  <a:rPr lang="en-US" dirty="0">
                    <a:solidFill>
                      <a:schemeClr val="tx2"/>
                    </a:solidFill>
                  </a:rPr>
                  <a:t>Navigate​​ ​through​ ​a​ ​city​-maze to a set of coordinates without crashing (or breaking the law) </a:t>
                </a: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b="1" i="1" dirty="0">
                    <a:solidFill>
                      <a:srgbClr val="FFC000"/>
                    </a:solidFill>
                  </a:rPr>
                  <a:t>“City-Maze” details on following slide…</a:t>
                </a: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endParaRPr lang="en-US" sz="1200" dirty="0">
                  <a:solidFill>
                    <a:schemeClr val="tx2"/>
                  </a:solidFill>
                </a:endParaRPr>
              </a:p>
              <a:p>
                <a:pPr>
                  <a:buSzPct val="100000"/>
                  <a:buFont typeface="Wingdings" panose="05000000000000000000" pitchFamily="2" charset="2"/>
                  <a:buChar char="v"/>
                </a:pPr>
                <a:r>
                  <a:rPr lang="en-US" dirty="0">
                    <a:solidFill>
                      <a:schemeClr val="tx2"/>
                    </a:solidFill>
                  </a:rPr>
                  <a:t>Simulation Tool Used: </a:t>
                </a: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b="1" dirty="0">
                    <a:solidFill>
                      <a:srgbClr val="FFC000"/>
                    </a:solidFill>
                  </a:rPr>
                  <a:t>MATLAB</a:t>
                </a: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endParaRPr lang="en-US" sz="1200" dirty="0">
                  <a:solidFill>
                    <a:schemeClr val="tx2"/>
                  </a:solidFill>
                </a:endParaRPr>
              </a:p>
              <a:p>
                <a:pPr>
                  <a:buSzPct val="100000"/>
                  <a:buFont typeface="Wingdings" panose="05000000000000000000" pitchFamily="2" charset="2"/>
                  <a:buChar char="v"/>
                </a:pPr>
                <a:r>
                  <a:rPr lang="en-US" dirty="0">
                    <a:solidFill>
                      <a:schemeClr val="tx2"/>
                    </a:solidFill>
                  </a:rPr>
                  <a:t>Machine Learning Method: </a:t>
                </a:r>
                <a:r>
                  <a:rPr lang="en-US" b="1" dirty="0">
                    <a:solidFill>
                      <a:srgbClr val="FFC000"/>
                    </a:solidFill>
                  </a:rPr>
                  <a:t>Q-Learning</a:t>
                </a:r>
                <a:r>
                  <a:rPr lang="en-US" dirty="0">
                    <a:solidFill>
                      <a:schemeClr val="tx2"/>
                    </a:solidFill>
                  </a:rPr>
                  <a:t> </a:t>
                </a: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dirty="0">
                    <a:solidFill>
                      <a:schemeClr val="tx2"/>
                    </a:solidFill>
                  </a:rPr>
                  <a:t> “model free matrix reinforcement learning”</a:t>
                </a: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1" dirty="0">
                        <a:solidFill>
                          <a:schemeClr val="tx2"/>
                        </a:solidFill>
                      </a:rPr>
                      <m:t>Q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chemeClr val="tx2"/>
                        </a:solidFill>
                      </a:rPr>
                      <m:t>(</m:t>
                    </m:r>
                    <m:sSub>
                      <m:sSubPr>
                        <m:ctrlPr>
                          <a:rPr lang="en-US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𝒔</m:t>
                        </m:r>
                      </m:e>
                      <m:sub>
                        <m:r>
                          <a:rPr lang="en-US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m:rPr>
                        <m:nor/>
                      </m:rPr>
                      <a:rPr lang="en-US" b="1" dirty="0">
                        <a:solidFill>
                          <a:schemeClr val="tx2"/>
                        </a:solidFill>
                      </a:rPr>
                      <m:t>,</m:t>
                    </m:r>
                    <m:sSub>
                      <m:sSubPr>
                        <m:ctrlP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m:rPr>
                        <m:nor/>
                      </m:rPr>
                      <a:rPr lang="en-US" b="1" dirty="0">
                        <a:solidFill>
                          <a:schemeClr val="tx2"/>
                        </a:solidFill>
                      </a:rPr>
                      <m:t>) </m:t>
                    </m:r>
                    <m:r>
                      <m:rPr>
                        <m:nor/>
                      </m:rPr>
                      <a:rPr lang="en-US" b="1" i="0" dirty="0" smtClean="0">
                        <a:solidFill>
                          <a:schemeClr val="tx2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chemeClr val="tx2"/>
                        </a:solidFill>
                        <a:sym typeface="Wingdings" panose="05000000000000000000" pitchFamily="2" charset="2"/>
                      </a:rPr>
                      <m:t></m:t>
                    </m:r>
                    <m:r>
                      <m:rPr>
                        <m:nor/>
                      </m:rPr>
                      <a:rPr lang="en-US" b="1" i="0" dirty="0" smtClean="0">
                        <a:solidFill>
                          <a:schemeClr val="tx2"/>
                        </a:solidFill>
                        <a:sym typeface="Wingdings" panose="05000000000000000000" pitchFamily="2" charset="2"/>
                      </a:rPr>
                      <m:t> 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chemeClr val="tx2"/>
                        </a:solidFill>
                        <a:sym typeface="Wingdings" panose="05000000000000000000" pitchFamily="2" charset="2"/>
                      </a:rPr>
                      <m:t>(1−</m:t>
                    </m:r>
                    <m:r>
                      <m:rPr>
                        <m:nor/>
                      </m:rPr>
                      <a:rPr lang="el-GR" b="1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α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) 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chemeClr val="tx2"/>
                        </a:solidFill>
                        <a:sym typeface="Wingdings" panose="05000000000000000000" pitchFamily="2" charset="2"/>
                      </a:rPr>
                      <m:t>Q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chemeClr val="tx2"/>
                        </a:solidFill>
                        <a:sym typeface="Wingdings" panose="05000000000000000000" pitchFamily="2" charset="2"/>
                      </a:rPr>
                      <m:t>(</m:t>
                    </m:r>
                    <m:sSub>
                      <m:sSubPr>
                        <m:ctrlP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𝒔</m:t>
                        </m:r>
                      </m:e>
                      <m:sub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m:rPr>
                        <m:nor/>
                      </m:rPr>
                      <a:rPr lang="en-US" b="1" i="0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m:rPr>
                        <m:nor/>
                      </m:rPr>
                      <a:rPr lang="en-US" b="1" dirty="0">
                        <a:solidFill>
                          <a:schemeClr val="tx2"/>
                        </a:solidFill>
                        <a:sym typeface="Wingdings" panose="05000000000000000000" pitchFamily="2" charset="2"/>
                      </a:rPr>
                      <m:t>)</m:t>
                    </m:r>
                    <m:r>
                      <m:rPr>
                        <m:nor/>
                      </m:rPr>
                      <a:rPr lang="en-US" b="1" i="0" dirty="0" smtClean="0">
                        <a:solidFill>
                          <a:schemeClr val="tx2"/>
                        </a:solidFill>
                        <a:sym typeface="Wingdings" panose="05000000000000000000" pitchFamily="2" charset="2"/>
                      </a:rPr>
                      <m:t>  +  </m:t>
                    </m:r>
                    <m:r>
                      <m:rPr>
                        <m:nor/>
                      </m:rPr>
                      <a:rPr lang="el-GR" b="1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α</m:t>
                    </m:r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(</m:t>
                    </m:r>
                    <m:sSub>
                      <m:sSubPr>
                        <m:ctrlP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  <m:sub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+</m:t>
                    </m:r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𝜸</m:t>
                    </m:r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𝑸</m:t>
                    </m:r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(</m:t>
                    </m:r>
                    <m:sSub>
                      <m:sSubPr>
                        <m:ctrlP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𝒔</m:t>
                        </m:r>
                      </m:e>
                      <m:sub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b="1" i="1" dirty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))</m:t>
                    </m:r>
                  </m:oMath>
                </a14:m>
                <a:endParaRPr lang="en-US" b="1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93FDF2-E677-4748-9C1F-A77DDD7DFB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3795" y="1732449"/>
                <a:ext cx="10353762" cy="4515951"/>
              </a:xfrm>
              <a:blipFill>
                <a:blip r:embed="rId3"/>
                <a:stretch>
                  <a:fillRect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5109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1187B-3710-4BEE-8831-292994CC4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80056"/>
            <a:ext cx="10353762" cy="970450"/>
          </a:xfrm>
        </p:spPr>
        <p:txBody>
          <a:bodyPr/>
          <a:lstStyle/>
          <a:p>
            <a:r>
              <a:rPr lang="en-US" dirty="0"/>
              <a:t>Problem Simplification: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494FB-6662-43C8-B703-5BF9222A2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584490"/>
            <a:ext cx="5029200" cy="4937760"/>
          </a:xfrm>
          <a:ln>
            <a:solidFill>
              <a:schemeClr val="tx2"/>
            </a:solidFill>
          </a:ln>
        </p:spPr>
        <p:txBody>
          <a:bodyPr>
            <a:normAutofit/>
          </a:bodyPr>
          <a:lstStyle/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​Stop Signs</a:t>
            </a:r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Traffic​ ​Lights</a:t>
            </a:r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​Two​ ​Way​ ​+ ​One​ ​Way​ Streets</a:t>
            </a:r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​Non-learning ​Cars</a:t>
            </a:r>
          </a:p>
          <a:p>
            <a:pPr>
              <a:buSzPct val="100000"/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Continuous Space/Movement</a:t>
            </a:r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Differential Drive</a:t>
            </a:r>
          </a:p>
          <a:p>
            <a:pPr>
              <a:buSzPct val="100000"/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V-REP Simulation</a:t>
            </a:r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Sensors </a:t>
            </a:r>
            <a:r>
              <a:rPr lang="en-US" dirty="0">
                <a:sym typeface="Wingdings" panose="05000000000000000000" pitchFamily="2" charset="2"/>
              </a:rPr>
              <a:t> State</a:t>
            </a:r>
            <a:endParaRPr lang="en-US" dirty="0"/>
          </a:p>
          <a:p>
            <a:pPr lvl="1">
              <a:buSzPct val="100000"/>
              <a:buFont typeface="Wingdings" panose="05000000000000000000" pitchFamily="2" charset="2"/>
              <a:buChar char="v"/>
            </a:pPr>
            <a:endParaRPr lang="en-US" dirty="0"/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005171-EB1A-46B9-9A08-00973FD94885}"/>
              </a:ext>
            </a:extLst>
          </p:cNvPr>
          <p:cNvSpPr/>
          <p:nvPr/>
        </p:nvSpPr>
        <p:spPr>
          <a:xfrm>
            <a:off x="6238357" y="1588930"/>
            <a:ext cx="5029200" cy="4937760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marL="285750" indent="-285750">
              <a:spcBef>
                <a:spcPts val="48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…more like a simple game at this point</a:t>
            </a:r>
          </a:p>
          <a:p>
            <a:pPr marL="285750" indent="-285750">
              <a:spcBef>
                <a:spcPts val="48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n-US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spcBef>
                <a:spcPts val="48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endParaRPr lang="en-US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spcBef>
                <a:spcPts val="48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Non-learning ​Cars</a:t>
            </a:r>
          </a:p>
          <a:p>
            <a:pPr>
              <a:spcBef>
                <a:spcPts val="48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v"/>
            </a:pPr>
            <a:endParaRPr lang="en-US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spcBef>
                <a:spcPts val="48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Discrete Space/Movement </a:t>
            </a:r>
          </a:p>
          <a:p>
            <a:pPr>
              <a:spcBef>
                <a:spcPts val="48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4 Cardinal Directions + Stop</a:t>
            </a:r>
          </a:p>
          <a:p>
            <a:pPr>
              <a:spcBef>
                <a:spcPts val="48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v"/>
            </a:pPr>
            <a:endParaRPr lang="en-US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spcBef>
                <a:spcPts val="48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MATLAB Simulation</a:t>
            </a:r>
          </a:p>
          <a:p>
            <a:pPr>
              <a:spcBef>
                <a:spcPts val="48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Omniscient State Knowledge</a:t>
            </a:r>
          </a:p>
          <a:p>
            <a:pPr>
              <a:spcBef>
                <a:spcPts val="48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v"/>
            </a:pPr>
            <a:endParaRPr lang="en-US" sz="20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spcBef>
                <a:spcPts val="48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spcBef>
                <a:spcPts val="48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A7753F1-AB77-427F-8143-3C27A4FB508F}"/>
              </a:ext>
            </a:extLst>
          </p:cNvPr>
          <p:cNvSpPr/>
          <p:nvPr/>
        </p:nvSpPr>
        <p:spPr>
          <a:xfrm>
            <a:off x="5491256" y="3236229"/>
            <a:ext cx="1018355" cy="750794"/>
          </a:xfrm>
          <a:prstGeom prst="rightArrow">
            <a:avLst>
              <a:gd name="adj1" fmla="val 40393"/>
              <a:gd name="adj2" fmla="val 61622"/>
            </a:avLst>
          </a:prstGeom>
          <a:solidFill>
            <a:schemeClr val="tx2">
              <a:lumMod val="75000"/>
            </a:schemeClr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83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1187B-3710-4BEE-8831-292994CC4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551" y="269359"/>
            <a:ext cx="10353762" cy="970450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World Types: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BA328A-46D0-448B-8E15-528F31E547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632" y="3455432"/>
            <a:ext cx="3657600" cy="2743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D9CC3D-6F6E-41B4-951A-86C20D4F9F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01" y="1580050"/>
            <a:ext cx="3657600" cy="2743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FFFC7EF-77C6-460A-A18F-77074F90B0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100" y="1714500"/>
            <a:ext cx="3657600" cy="2743200"/>
          </a:xfrm>
          <a:prstGeom prst="rect">
            <a:avLst/>
          </a:prstGeom>
        </p:spPr>
      </p:pic>
      <p:sp>
        <p:nvSpPr>
          <p:cNvPr id="14" name="Callout: Down Arrow 13">
            <a:extLst>
              <a:ext uri="{FF2B5EF4-FFF2-40B4-BE49-F238E27FC236}">
                <a16:creationId xmlns:a16="http://schemas.microsoft.com/office/drawing/2014/main" id="{FCEF1E47-454B-4B52-AB30-1E21954B4508}"/>
              </a:ext>
            </a:extLst>
          </p:cNvPr>
          <p:cNvSpPr/>
          <p:nvPr/>
        </p:nvSpPr>
        <p:spPr>
          <a:xfrm>
            <a:off x="4316713" y="2774950"/>
            <a:ext cx="3657600" cy="1308100"/>
          </a:xfrm>
          <a:prstGeom prst="downArrowCallout">
            <a:avLst>
              <a:gd name="adj1" fmla="val 15291"/>
              <a:gd name="adj2" fmla="val 25000"/>
              <a:gd name="adj3" fmla="val 25000"/>
              <a:gd name="adj4" fmla="val 14536"/>
            </a:avLst>
          </a:prstGeom>
          <a:solidFill>
            <a:schemeClr val="tx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CB58C6-C211-4E5E-AF14-E54597717796}"/>
              </a:ext>
            </a:extLst>
          </p:cNvPr>
          <p:cNvSpPr txBox="1"/>
          <p:nvPr/>
        </p:nvSpPr>
        <p:spPr>
          <a:xfrm>
            <a:off x="1555227" y="4457700"/>
            <a:ext cx="194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“GRID”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9BBCE1-15A4-4451-B92C-B439D3BEBA0B}"/>
              </a:ext>
            </a:extLst>
          </p:cNvPr>
          <p:cNvSpPr txBox="1"/>
          <p:nvPr/>
        </p:nvSpPr>
        <p:spPr>
          <a:xfrm>
            <a:off x="8732538" y="4541350"/>
            <a:ext cx="194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“MAZE”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D50EA4-9457-4D16-84FC-DF477878B1CA}"/>
              </a:ext>
            </a:extLst>
          </p:cNvPr>
          <p:cNvSpPr txBox="1"/>
          <p:nvPr/>
        </p:nvSpPr>
        <p:spPr>
          <a:xfrm>
            <a:off x="5173963" y="6325700"/>
            <a:ext cx="194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“GRID - MAZE”</a:t>
            </a:r>
          </a:p>
        </p:txBody>
      </p:sp>
    </p:spTree>
    <p:extLst>
      <p:ext uri="{BB962C8B-B14F-4D97-AF65-F5344CB8AC3E}">
        <p14:creationId xmlns:p14="http://schemas.microsoft.com/office/powerpoint/2010/main" val="1239207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85A8B-ED1B-4E13-9DC1-0675DED34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40191"/>
            <a:ext cx="10353762" cy="970450"/>
          </a:xfrm>
        </p:spPr>
        <p:txBody>
          <a:bodyPr/>
          <a:lstStyle/>
          <a:p>
            <a:r>
              <a:rPr lang="en-US" dirty="0"/>
              <a:t>Q-Learning Details: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93ADE5F-5908-40D9-AAF8-F2237ED7F76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13795" y="1580049"/>
                <a:ext cx="5029200" cy="4937760"/>
              </a:xfrm>
              <a:ln>
                <a:solidFill>
                  <a:schemeClr val="tx2"/>
                </a:solidFill>
              </a:ln>
            </p:spPr>
            <p:txBody>
              <a:bodyPr>
                <a:normAutofit fontScale="92500" lnSpcReduction="10000"/>
              </a:bodyPr>
              <a:lstStyle/>
              <a:p>
                <a:pPr>
                  <a:spcBef>
                    <a:spcPts val="600"/>
                  </a:spcBef>
                  <a:buSzPct val="100000"/>
                  <a:buFont typeface="Wingdings" panose="05000000000000000000" pitchFamily="2" charset="2"/>
                  <a:buChar char="v"/>
                </a:pPr>
                <a:endParaRPr lang="en-US" sz="1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>
                  <a:spcBef>
                    <a:spcPts val="0"/>
                  </a:spcBef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22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State Variables:</a:t>
                </a: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22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Distance to goal in x </a:t>
                </a:r>
                <a:r>
                  <a:rPr lang="en-US" sz="2200" i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and</a:t>
                </a:r>
                <a:r>
                  <a:rPr lang="en-US" sz="22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y </a:t>
                </a:r>
              </a:p>
              <a:p>
                <a:pPr lvl="2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7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(+/-) value converted to </a:t>
                </a:r>
                <a:br>
                  <a:rPr lang="en-US" sz="17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</a:br>
                <a:r>
                  <a:rPr lang="en-US" sz="17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positive value by adding world size</a:t>
                </a: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22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Will action “a” result in a crash? </a:t>
                </a:r>
              </a:p>
              <a:p>
                <a:pPr lvl="2"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7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binary vector  converted to </a:t>
                </a:r>
                <a:br>
                  <a:rPr lang="en-US" sz="17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</a:br>
                <a:r>
                  <a:rPr lang="en-US" sz="17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single index value between 1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700" i="1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700" i="1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1700" i="1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endParaRPr lang="en-US" sz="17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lvl="1">
                  <a:buSzPct val="100000"/>
                  <a:buFont typeface="Wingdings" panose="05000000000000000000" pitchFamily="2" charset="2"/>
                  <a:buChar char="v"/>
                </a:pPr>
                <a:endParaRPr 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22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Actions:</a:t>
                </a:r>
              </a:p>
              <a:p>
                <a:pPr lvl="1">
                  <a:spcBef>
                    <a:spcPts val="480"/>
                  </a:spcBef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19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Up, Down, Left, Right (+ Combos) </a:t>
                </a:r>
                <a:br>
                  <a:rPr lang="en-US" sz="19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</a:br>
                <a:r>
                  <a:rPr lang="en-US" sz="19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and Stop</a:t>
                </a:r>
              </a:p>
              <a:p>
                <a:pPr lvl="1">
                  <a:spcBef>
                    <a:spcPts val="480"/>
                  </a:spcBef>
                  <a:buSzPct val="100000"/>
                  <a:buFont typeface="Wingdings" panose="05000000000000000000" pitchFamily="2" charset="2"/>
                  <a:buChar char="v"/>
                </a:pPr>
                <a:endParaRPr lang="en-US" sz="19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>
                  <a:spcBef>
                    <a:spcPts val="480"/>
                  </a:spcBef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22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Q-matrix:</a:t>
                </a:r>
              </a:p>
              <a:p>
                <a:pPr lvl="1">
                  <a:spcBef>
                    <a:spcPts val="480"/>
                  </a:spcBef>
                  <a:buSzPct val="100000"/>
                  <a:buFont typeface="Wingdings" panose="05000000000000000000" pitchFamily="2" charset="2"/>
                  <a:buChar char="v"/>
                </a:pPr>
                <a14:m>
                  <m:oMath xmlns:m="http://schemas.openxmlformats.org/officeDocument/2006/math">
                    <m:r>
                      <a:rPr lang="en-US" sz="19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2(</m:t>
                    </m:r>
                    <m:r>
                      <m:rPr>
                        <m:sty m:val="p"/>
                      </m:rPr>
                      <a:rPr lang="en-US" sz="19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world</m:t>
                    </m:r>
                    <m:r>
                      <a:rPr lang="en-US" sz="19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9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size</m:t>
                    </m:r>
                    <m:r>
                      <a:rPr lang="en-US" sz="19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)×2(</m:t>
                    </m:r>
                    <m:r>
                      <m:rPr>
                        <m:sty m:val="p"/>
                      </m:rPr>
                      <a:rPr lang="en-US" sz="1900" i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world</m:t>
                    </m:r>
                    <m:r>
                      <a:rPr lang="en-US" sz="1900" i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900" i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size</m:t>
                    </m:r>
                    <m:r>
                      <a:rPr lang="en-US" sz="1900" b="0" i="0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) </m:t>
                    </m:r>
                    <m:r>
                      <a:rPr lang="en-US" sz="1900" b="0" i="0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000" i="1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000" i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sz="2000" b="0" i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×5</m:t>
                    </m:r>
                  </m:oMath>
                </a14:m>
                <a:endParaRPr lang="en-US" sz="19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93ADE5F-5908-40D9-AAF8-F2237ED7F7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3795" y="1580049"/>
                <a:ext cx="5029200" cy="4937760"/>
              </a:xfrm>
              <a:blipFill>
                <a:blip r:embed="rId2"/>
                <a:stretch>
                  <a:fillRect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BAB46F6-DF86-4882-BC5A-D214607E453D}"/>
                  </a:ext>
                </a:extLst>
              </p:cNvPr>
              <p:cNvSpPr/>
              <p:nvPr/>
            </p:nvSpPr>
            <p:spPr>
              <a:xfrm>
                <a:off x="6238357" y="1580049"/>
                <a:ext cx="5029200" cy="4937760"/>
              </a:xfrm>
              <a:prstGeom prst="rect">
                <a:avLst/>
              </a:prstGeom>
              <a:ln>
                <a:solidFill>
                  <a:schemeClr val="tx2"/>
                </a:solidFill>
              </a:ln>
            </p:spPr>
            <p:txBody>
              <a:bodyPr wrap="square">
                <a:spAutoFit/>
              </a:bodyPr>
              <a:lstStyle/>
              <a:p>
                <a:pPr>
                  <a:spcAft>
                    <a:spcPts val="600"/>
                  </a:spcAft>
                  <a:buSzPct val="100000"/>
                  <a:buFont typeface="Wingdings" panose="05000000000000000000" pitchFamily="2" charset="2"/>
                  <a:buChar char="v"/>
                </a:pPr>
                <a:endParaRPr lang="en-US" sz="100" dirty="0"/>
              </a:p>
              <a:p>
                <a:pPr>
                  <a:spcAft>
                    <a:spcPts val="600"/>
                  </a:spcAft>
                  <a:buClr>
                    <a:schemeClr val="tx2"/>
                  </a:buClr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20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Rewards:</a:t>
                </a:r>
              </a:p>
              <a:p>
                <a:pPr lvl="1">
                  <a:spcAft>
                    <a:spcPts val="600"/>
                  </a:spcAft>
                  <a:buClr>
                    <a:schemeClr val="tx2"/>
                  </a:buClr>
                  <a:buSzPct val="100000"/>
                  <a:buFont typeface="Wingdings" panose="05000000000000000000" pitchFamily="2" charset="2"/>
                  <a:buChar char="v"/>
                </a:pPr>
                <a:r>
                  <a:rPr lang="en-US" dirty="0">
                    <a:solidFill>
                      <a:schemeClr val="tx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Reached Goal : 2</a:t>
                </a:r>
              </a:p>
              <a:p>
                <a:pPr lvl="1">
                  <a:spcAft>
                    <a:spcPts val="600"/>
                  </a:spcAft>
                  <a:buClr>
                    <a:schemeClr val="tx2"/>
                  </a:buClr>
                  <a:buSzPct val="100000"/>
                  <a:buFont typeface="Wingdings" panose="05000000000000000000" pitchFamily="2" charset="2"/>
                  <a:buChar char="v"/>
                </a:pPr>
                <a:r>
                  <a:rPr lang="en-US" dirty="0">
                    <a:solidFill>
                      <a:schemeClr val="tx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Collision : -2</a:t>
                </a:r>
              </a:p>
              <a:p>
                <a:pPr lvl="1">
                  <a:spcAft>
                    <a:spcPts val="600"/>
                  </a:spcAft>
                  <a:buClr>
                    <a:schemeClr val="tx2"/>
                  </a:buClr>
                  <a:buSzPct val="100000"/>
                  <a:buFont typeface="Wingdings" panose="05000000000000000000" pitchFamily="2" charset="2"/>
                  <a:buChar char="v"/>
                </a:pPr>
                <a:r>
                  <a:rPr lang="en-US" dirty="0">
                    <a:solidFill>
                      <a:schemeClr val="tx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Otherwise : 0</a:t>
                </a:r>
              </a:p>
              <a:p>
                <a:pPr lvl="1">
                  <a:spcAft>
                    <a:spcPts val="600"/>
                  </a:spcAft>
                  <a:buClr>
                    <a:schemeClr val="tx2"/>
                  </a:buClr>
                  <a:buSzPct val="100000"/>
                  <a:buFont typeface="Wingdings" panose="05000000000000000000" pitchFamily="2" charset="2"/>
                  <a:buChar char="v"/>
                </a:pPr>
                <a:endParaRPr lang="en-US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>
                  <a:spcAft>
                    <a:spcPts val="600"/>
                  </a:spcAft>
                  <a:buClr>
                    <a:schemeClr val="tx2"/>
                  </a:buClr>
                  <a:buSzPct val="100000"/>
                  <a:buFont typeface="Wingdings" panose="05000000000000000000" pitchFamily="2" charset="2"/>
                  <a:buChar char="v"/>
                </a:pPr>
                <a:r>
                  <a:rPr lang="en-US" sz="20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Epsilon ( </a:t>
                </a:r>
                <a:r>
                  <a:rPr lang="el-GR" sz="20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ε </a:t>
                </a:r>
                <a:r>
                  <a:rPr lang="en-US" sz="20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</a:t>
                </a:r>
                <a:r>
                  <a:rPr lang="en-US" sz="20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– “Exploration”:</a:t>
                </a:r>
              </a:p>
              <a:p>
                <a:pPr lvl="1">
                  <a:spcAft>
                    <a:spcPts val="600"/>
                  </a:spcAft>
                  <a:buClr>
                    <a:schemeClr val="tx2"/>
                  </a:buClr>
                  <a:buSzPct val="100000"/>
                  <a:buFont typeface="Wingdings" panose="05000000000000000000" pitchFamily="2" charset="2"/>
                  <a:buChar char="v"/>
                </a:pPr>
                <a:r>
                  <a:rPr lang="en-US" dirty="0">
                    <a:solidFill>
                      <a:schemeClr val="tx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linearly interpolated between 0.75 and 0.01 based on episode count</a:t>
                </a:r>
              </a:p>
              <a:p>
                <a:pPr lvl="1">
                  <a:spcAft>
                    <a:spcPts val="600"/>
                  </a:spcAft>
                  <a:buClr>
                    <a:schemeClr val="tx2"/>
                  </a:buClr>
                  <a:buSzPct val="100000"/>
                  <a:buFont typeface="Wingdings" panose="05000000000000000000" pitchFamily="2" charset="2"/>
                  <a:buChar char="v"/>
                </a:pPr>
                <a:endParaRPr lang="en-US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>
                  <a:spcAft>
                    <a:spcPts val="600"/>
                  </a:spcAft>
                  <a:buSzPct val="100000"/>
                  <a:buFont typeface="Wingdings" panose="05000000000000000000" pitchFamily="2" charset="2"/>
                  <a:buChar char="v"/>
                </a:pPr>
                <a:r>
                  <a:rPr lang="en-US" dirty="0">
                    <a:solidFill>
                      <a:schemeClr val="tx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en-US" sz="20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Learning Rate (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sz="2000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α</m:t>
                    </m:r>
                    <m:r>
                      <a:rPr lang="el-GR" sz="2000" i="1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en-US" sz="20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):</a:t>
                </a:r>
                <a:endParaRPr lang="en-US" sz="2000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lvl="1">
                  <a:spcAft>
                    <a:spcPts val="600"/>
                  </a:spcAft>
                  <a:buSzPct val="100000"/>
                  <a:buFont typeface="Wingdings" panose="05000000000000000000" pitchFamily="2" charset="2"/>
                  <a:buChar char="v"/>
                </a:pPr>
                <a:r>
                  <a:rPr lang="en-US" dirty="0">
                    <a:solidFill>
                      <a:schemeClr val="tx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Inverse to count of state-action pair</a:t>
                </a:r>
              </a:p>
              <a:p>
                <a:pPr lvl="1">
                  <a:spcAft>
                    <a:spcPts val="600"/>
                  </a:spcAft>
                  <a:buSzPct val="100000"/>
                  <a:buFont typeface="Wingdings" panose="05000000000000000000" pitchFamily="2" charset="2"/>
                  <a:buChar char="v"/>
                </a:pPr>
                <a:endParaRPr lang="en-US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>
                  <a:spcAft>
                    <a:spcPts val="600"/>
                  </a:spcAft>
                  <a:buSzPct val="100000"/>
                  <a:buFont typeface="Wingdings" panose="05000000000000000000" pitchFamily="2" charset="2"/>
                  <a:buChar char="v"/>
                </a:pPr>
                <a:r>
                  <a:rPr lang="en-US" dirty="0">
                    <a:solidFill>
                      <a:schemeClr val="tx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en-US" sz="20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Discounting Factor (</a:t>
                </a:r>
                <a14:m>
                  <m:oMath xmlns:m="http://schemas.openxmlformats.org/officeDocument/2006/math">
                    <m:r>
                      <a:rPr lang="en-US" sz="2000" b="0" i="0" dirty="0" smtClean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en-US" sz="2000" i="1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𝛾</m:t>
                    </m:r>
                  </m:oMath>
                </a14:m>
                <a:r>
                  <a:rPr lang="en-US" sz="20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): </a:t>
                </a:r>
                <a:r>
                  <a:rPr lang="en-US" dirty="0">
                    <a:solidFill>
                      <a:schemeClr val="tx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fixed at 0.9</a:t>
                </a:r>
                <a:endParaRPr lang="en-US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BAB46F6-DF86-4882-BC5A-D214607E45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8357" y="1580049"/>
                <a:ext cx="5029200" cy="4937760"/>
              </a:xfrm>
              <a:prstGeom prst="rect">
                <a:avLst/>
              </a:prstGeom>
              <a:blipFill>
                <a:blip r:embed="rId3"/>
                <a:stretch>
                  <a:fillRect l="-967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944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6AA71-7819-4615-B4F9-314060518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75964"/>
            <a:ext cx="10353762" cy="970450"/>
          </a:xfrm>
        </p:spPr>
        <p:txBody>
          <a:bodyPr/>
          <a:lstStyle/>
          <a:p>
            <a:r>
              <a:rPr lang="en-US" dirty="0"/>
              <a:t>Training </a:t>
            </a:r>
            <a:r>
              <a:rPr lang="en-US" dirty="0">
                <a:solidFill>
                  <a:srgbClr val="FFC000"/>
                </a:solidFill>
              </a:rPr>
              <a:t>Videos: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C2E5D3-8BA6-4F21-89D4-7E99418AAA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596" y="1438649"/>
            <a:ext cx="6400804" cy="48006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2DD293D-4BF9-4685-AE43-9B2F03C4D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438652"/>
            <a:ext cx="6400800" cy="48006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14D86BC-B554-48FC-86F1-595D9EC506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438649"/>
            <a:ext cx="64008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204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85A8B-ED1B-4E13-9DC1-0675DED34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16208"/>
            <a:ext cx="10353762" cy="970450"/>
          </a:xfrm>
        </p:spPr>
        <p:txBody>
          <a:bodyPr/>
          <a:lstStyle/>
          <a:p>
            <a:r>
              <a:rPr lang="en-US" dirty="0"/>
              <a:t>Training </a:t>
            </a:r>
            <a:r>
              <a:rPr lang="en-US" dirty="0">
                <a:solidFill>
                  <a:srgbClr val="FFC000"/>
                </a:solidFill>
              </a:rPr>
              <a:t>Results: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ADE5F-5908-40D9-AAF8-F2237ED7F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CE0F15-2D5E-4DB8-B03F-83C4C68861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06" y="1811317"/>
            <a:ext cx="5486400" cy="4113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30769E-48C9-4439-98E5-A2395FDFC3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546" y="1811317"/>
            <a:ext cx="5486400" cy="411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851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670FB-9582-4E17-8E76-431086498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18197"/>
            <a:ext cx="10353762" cy="970450"/>
          </a:xfrm>
        </p:spPr>
        <p:txBody>
          <a:bodyPr/>
          <a:lstStyle/>
          <a:p>
            <a:r>
              <a:rPr lang="en-US" dirty="0"/>
              <a:t>Problem with the State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B971D1-A5C4-48E0-9B2E-6605C5E207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241" y="1651577"/>
            <a:ext cx="5412316" cy="405923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C7DB2C0-CD03-46EC-B053-EB524E27EA05}"/>
              </a:ext>
            </a:extLst>
          </p:cNvPr>
          <p:cNvSpPr/>
          <p:nvPr/>
        </p:nvSpPr>
        <p:spPr>
          <a:xfrm>
            <a:off x="1138750" y="1580050"/>
            <a:ext cx="60960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SzPct val="100000"/>
              <a:buFont typeface="Wingdings" panose="05000000000000000000" pitchFamily="2" charset="2"/>
              <a:buChar char="v"/>
            </a:pPr>
            <a:endParaRPr lang="en-US" sz="2400" dirty="0">
              <a:solidFill>
                <a:srgbClr val="FFC000"/>
              </a:solidFill>
            </a:endParaRPr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FFC000"/>
                </a:solidFill>
              </a:rPr>
              <a:t>Optimal Q-table NOT Perfect</a:t>
            </a:r>
          </a:p>
          <a:p>
            <a:pPr lvl="1">
              <a:buSzPct val="100000"/>
              <a:buFont typeface="Wingdings" panose="05000000000000000000" pitchFamily="2" charset="2"/>
              <a:buChar char="v"/>
            </a:pPr>
            <a:r>
              <a:rPr lang="en-US" sz="2400" dirty="0"/>
              <a:t> </a:t>
            </a:r>
            <a:r>
              <a:rPr lang="en-US" sz="2000" dirty="0"/>
              <a:t>Avoids cars </a:t>
            </a:r>
            <a:r>
              <a:rPr lang="en-US" sz="2000" i="1" dirty="0"/>
              <a:t>too</a:t>
            </a:r>
            <a:r>
              <a:rPr lang="en-US" sz="2000" dirty="0"/>
              <a:t> </a:t>
            </a:r>
            <a:r>
              <a:rPr lang="en-US" sz="2000" i="1" dirty="0"/>
              <a:t>much</a:t>
            </a:r>
            <a:endParaRPr lang="en-US" sz="2000" dirty="0"/>
          </a:p>
          <a:p>
            <a:pPr lvl="1">
              <a:buSzPct val="100000"/>
              <a:buFont typeface="Wingdings" panose="05000000000000000000" pitchFamily="2" charset="2"/>
              <a:buChar char="v"/>
            </a:pPr>
            <a:r>
              <a:rPr lang="en-US" sz="2000" dirty="0"/>
              <a:t> Stuck … Hit by a car</a:t>
            </a:r>
          </a:p>
        </p:txBody>
      </p:sp>
    </p:spTree>
    <p:extLst>
      <p:ext uri="{BB962C8B-B14F-4D97-AF65-F5344CB8AC3E}">
        <p14:creationId xmlns:p14="http://schemas.microsoft.com/office/powerpoint/2010/main" val="3833766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85A8B-ED1B-4E13-9DC1-0675DED34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88052"/>
            <a:ext cx="10353762" cy="970450"/>
          </a:xfrm>
        </p:spPr>
        <p:txBody>
          <a:bodyPr/>
          <a:lstStyle/>
          <a:p>
            <a:r>
              <a:rPr lang="en-US" dirty="0"/>
              <a:t>Moving Forward: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BD99E23-77ED-4B31-8E6C-594F118BC46A}"/>
              </a:ext>
            </a:extLst>
          </p:cNvPr>
          <p:cNvSpPr txBox="1">
            <a:spLocks/>
          </p:cNvSpPr>
          <p:nvPr/>
        </p:nvSpPr>
        <p:spPr>
          <a:xfrm>
            <a:off x="653445" y="1732449"/>
            <a:ext cx="5182205" cy="4515951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SzPct val="100000"/>
              <a:buNone/>
            </a:pPr>
            <a:r>
              <a:rPr lang="en-US" u="sng" dirty="0"/>
              <a:t>Fix Learning</a:t>
            </a:r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C000"/>
                </a:solidFill>
              </a:rPr>
              <a:t>Cars </a:t>
            </a:r>
            <a:r>
              <a:rPr lang="en-US" i="1" dirty="0">
                <a:solidFill>
                  <a:srgbClr val="FFC000"/>
                </a:solidFill>
              </a:rPr>
              <a:t>cannot</a:t>
            </a:r>
            <a:r>
              <a:rPr lang="en-US" dirty="0">
                <a:solidFill>
                  <a:srgbClr val="FFC000"/>
                </a:solidFill>
              </a:rPr>
              <a:t> hit agent (agent can hit cars)</a:t>
            </a:r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C000"/>
                </a:solidFill>
              </a:rPr>
              <a:t>Obstacle Velocities </a:t>
            </a:r>
            <a:r>
              <a:rPr lang="en-US" dirty="0">
                <a:solidFill>
                  <a:srgbClr val="FFC000"/>
                </a:solidFill>
                <a:sym typeface="Wingdings" panose="05000000000000000000" pitchFamily="2" charset="2"/>
              </a:rPr>
              <a:t> </a:t>
            </a:r>
            <a:r>
              <a:rPr lang="en-US" dirty="0">
                <a:solidFill>
                  <a:srgbClr val="FFC000"/>
                </a:solidFill>
              </a:rPr>
              <a:t>State</a:t>
            </a:r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C000"/>
                </a:solidFill>
              </a:rPr>
              <a:t>Oscillation Detection </a:t>
            </a:r>
            <a:r>
              <a:rPr lang="en-US" dirty="0">
                <a:solidFill>
                  <a:srgbClr val="FFC000"/>
                </a:solidFill>
                <a:sym typeface="Wingdings" panose="05000000000000000000" pitchFamily="2" charset="2"/>
              </a:rPr>
              <a:t> State</a:t>
            </a:r>
          </a:p>
          <a:p>
            <a:pPr>
              <a:buSzPct val="100000"/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Train Longer</a:t>
            </a:r>
          </a:p>
          <a:p>
            <a:pPr lvl="1"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C000"/>
                </a:solidFill>
              </a:rPr>
              <a:t>100,000+ episodes</a:t>
            </a:r>
          </a:p>
          <a:p>
            <a:pPr lvl="1">
              <a:buSzPct val="100000"/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SzPct val="100000"/>
              <a:buFont typeface="Wingdings" panose="05000000000000000000" pitchFamily="2" charset="2"/>
              <a:buChar char="v"/>
            </a:pPr>
            <a:endParaRPr lang="en-US" b="1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7537651-4C68-4D84-93DB-B5AE1A9BD565}"/>
              </a:ext>
            </a:extLst>
          </p:cNvPr>
          <p:cNvSpPr txBox="1">
            <a:spLocks/>
          </p:cNvSpPr>
          <p:nvPr/>
        </p:nvSpPr>
        <p:spPr>
          <a:xfrm>
            <a:off x="6356350" y="1732448"/>
            <a:ext cx="5182205" cy="4515951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SzPct val="100000"/>
              <a:buNone/>
            </a:pPr>
            <a:r>
              <a:rPr lang="en-US" u="sng" dirty="0"/>
              <a:t>Increase Complexity</a:t>
            </a:r>
          </a:p>
          <a:p>
            <a:pPr lvl="1"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+ Diagonal Moves</a:t>
            </a:r>
          </a:p>
          <a:p>
            <a:pPr lvl="1"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+ Stop Signs &amp; Traffic​ ​Lights</a:t>
            </a:r>
          </a:p>
          <a:p>
            <a:pPr lvl="1">
              <a:buSzPct val="100000"/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“Continuous” Time &amp; Space</a:t>
            </a:r>
          </a:p>
          <a:p>
            <a:pPr lvl="1"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Differential Drive</a:t>
            </a:r>
          </a:p>
          <a:p>
            <a:pPr lvl="1">
              <a:buSzPct val="100000"/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SzPct val="100000"/>
              <a:buFont typeface="Wingdings" panose="05000000000000000000" pitchFamily="2" charset="2"/>
              <a:buChar char="v"/>
            </a:pPr>
            <a:r>
              <a:rPr lang="en-US" dirty="0"/>
              <a:t>One-Way vs. </a:t>
            </a:r>
            <a:r>
              <a:rPr lang="en-US"/>
              <a:t>Two-Way Streets</a:t>
            </a:r>
          </a:p>
          <a:p>
            <a:pPr lvl="1">
              <a:buSzPct val="100000"/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SzPct val="100000"/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SzPct val="100000"/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SzPct val="100000"/>
              <a:buFont typeface="Wingdings" panose="05000000000000000000" pitchFamily="2" charset="2"/>
              <a:buChar char="v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49488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1669</TotalTime>
  <Words>581</Words>
  <Application>Microsoft Office PowerPoint</Application>
  <PresentationFormat>Widescreen</PresentationFormat>
  <Paragraphs>137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Calibri</vt:lpstr>
      <vt:lpstr>Calisto MT</vt:lpstr>
      <vt:lpstr>Cambria Math</vt:lpstr>
      <vt:lpstr>Times New Roman</vt:lpstr>
      <vt:lpstr>Trebuchet MS</vt:lpstr>
      <vt:lpstr>Wingdings</vt:lpstr>
      <vt:lpstr>Wingdings 2</vt:lpstr>
      <vt:lpstr>Slate</vt:lpstr>
      <vt:lpstr>Autonomous Car in City-Maze (Game)  with Q-Learning</vt:lpstr>
      <vt:lpstr>Introduction:</vt:lpstr>
      <vt:lpstr>Problem Simplification:</vt:lpstr>
      <vt:lpstr>World Types:</vt:lpstr>
      <vt:lpstr>Q-Learning Details:</vt:lpstr>
      <vt:lpstr>Training Videos: </vt:lpstr>
      <vt:lpstr>Training Results:</vt:lpstr>
      <vt:lpstr>Problem with the State</vt:lpstr>
      <vt:lpstr>Moving Forward:</vt:lpstr>
      <vt:lpstr>References: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“Car”  in City-Maze  with Q-Learning</dc:title>
  <dc:creator>David Smart</dc:creator>
  <cp:lastModifiedBy>David Smart</cp:lastModifiedBy>
  <cp:revision>56</cp:revision>
  <dcterms:created xsi:type="dcterms:W3CDTF">2017-12-02T20:39:47Z</dcterms:created>
  <dcterms:modified xsi:type="dcterms:W3CDTF">2017-12-06T19:39:39Z</dcterms:modified>
</cp:coreProperties>
</file>

<file path=docProps/thumbnail.jpeg>
</file>